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BYPJJxCIQ12M1v33x/uzIxID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3f607d4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233f607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 dirty="0"/>
              <a:t>Kilian Matignon</a:t>
            </a:r>
            <a:endParaRPr sz="2800" dirty="0"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/>
              <a:t>Étude sur l’alimentation dans le monde</a:t>
            </a:r>
            <a:endParaRPr/>
          </a:p>
        </p:txBody>
      </p:sp>
      <p:pic>
        <p:nvPicPr>
          <p:cNvPr id="3" name="Image 2" descr="Une image contenant Aliments naturels, produits, Nourriture locale, Végétalisme&#10;&#10;Description générée automatiquement">
            <a:extLst>
              <a:ext uri="{FF2B5EF4-FFF2-40B4-BE49-F238E27FC236}">
                <a16:creationId xmlns:a16="http://schemas.microsoft.com/office/drawing/2014/main" id="{57938D7A-F92A-73E5-E19F-BCCE1A73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38" y="3148553"/>
            <a:ext cx="5565562" cy="370944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  <p:pic>
        <p:nvPicPr>
          <p:cNvPr id="3" name="Image 2" descr="Une image contenant texte, capture d’écran, ligne, diagramme">
            <a:extLst>
              <a:ext uri="{FF2B5EF4-FFF2-40B4-BE49-F238E27FC236}">
                <a16:creationId xmlns:a16="http://schemas.microsoft.com/office/drawing/2014/main" id="{35381A41-272D-804A-2715-B360E3D9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6" y="2267267"/>
            <a:ext cx="8470885" cy="4396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33f607d43_0_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  <p:pic>
        <p:nvPicPr>
          <p:cNvPr id="3" name="Image 2" descr="Une image contenant texte, ligne, diagramme, Tracé">
            <a:extLst>
              <a:ext uri="{FF2B5EF4-FFF2-40B4-BE49-F238E27FC236}">
                <a16:creationId xmlns:a16="http://schemas.microsoft.com/office/drawing/2014/main" id="{E983C5F1-5DB5-B8AD-8DE8-819B7A01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29" y="2326421"/>
            <a:ext cx="8946742" cy="42522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pic>
        <p:nvPicPr>
          <p:cNvPr id="3" name="Image 2" descr="Une image contenant texte, capture d’écran, Parallèle, ligne">
            <a:extLst>
              <a:ext uri="{FF2B5EF4-FFF2-40B4-BE49-F238E27FC236}">
                <a16:creationId xmlns:a16="http://schemas.microsoft.com/office/drawing/2014/main" id="{842FD299-834A-3238-F354-3227C56A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578" y="2043985"/>
            <a:ext cx="7085274" cy="4656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faible disponibilité alimentaire par habitant</a:t>
            </a:r>
            <a:endParaRPr dirty="0"/>
          </a:p>
        </p:txBody>
      </p:sp>
      <p:pic>
        <p:nvPicPr>
          <p:cNvPr id="3" name="Image 2" descr="Une image contenant texte, capture d’écran, Parallèle, ligne">
            <a:extLst>
              <a:ext uri="{FF2B5EF4-FFF2-40B4-BE49-F238E27FC236}">
                <a16:creationId xmlns:a16="http://schemas.microsoft.com/office/drawing/2014/main" id="{353489E5-1F60-7964-7125-4540D686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32" y="1970288"/>
            <a:ext cx="5884536" cy="48003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La quantité de manioc produit en millier de tonnes est de : 30228 et il en est exporté : 25214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83.41 % est exporté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La part de la population en sous-nutrition est de : 8.96 %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La disponibilité alimentaire en Thaïlande est de : 2785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On se poser des questions sur la raison d’une aussi forte exportation avec le fort taux de sous-nutrition dans le pays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11) Analyses complémentaires</a:t>
            </a:r>
            <a:endParaRPr sz="3200"/>
          </a:p>
        </p:txBody>
      </p:sp>
      <p:sp>
        <p:nvSpPr>
          <p:cNvPr id="224" name="Google Shape;224;p1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Les pays avec le plus d’aide alimentaire ne sont pas les pays avec le plus fort taux de sous-nutrition.</a:t>
            </a: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Cela peut être lier à plusieurs facteurs comme le nombre de gens en sous-nutrition par exemple.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/>
              <a:t>Encore une grande partie de la population est en sous nutritions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/>
              <a:t>On pourrait théoriquement nourrir toute la population et la quasi-totalité avec seulement des végétaux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/>
              <a:t>On retrouve des pays avec un taux de personnes en sous nutrition très élevé et des pays avec une disponibilité alimentaire très faible. A l’inverse on retrouve des pays avec une disponibilité alimentaire très élevé.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Contexte</a:t>
            </a:r>
            <a:endParaRPr sz="3200"/>
          </a:p>
        </p:txBody>
      </p:sp>
      <p:sp>
        <p:nvSpPr>
          <p:cNvPr id="131" name="Google Shape;131;p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>
              <a:spcBef>
                <a:spcPts val="0"/>
              </a:spcBef>
              <a:buNone/>
            </a:pPr>
            <a:r>
              <a:rPr lang="fr-FR" dirty="0"/>
              <a:t>    Faire une étude approfondie sur l’alimentation mondiale et plus particulièrement la sous nutrition dans le monde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/>
              <a:t>Méthodologie de l’analyse</a:t>
            </a:r>
            <a:endParaRPr sz="3200"/>
          </a:p>
        </p:txBody>
      </p:sp>
      <p:sp>
        <p:nvSpPr>
          <p:cNvPr id="138" name="Google Shape;138;p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- Faire attention à bien respecter le RGPD car on manipule des données personnelles pour effectuer les analyses</a:t>
            </a: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- Commencer par analyser les données, chaque fichier de donnée et comprendre de quoi il s’agit et sous quelle forme</a:t>
            </a:r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3429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- Répondre à des requêtes les unes après les autres et tracer des graphiques clairs et lisibles pour une meilleure compréhension des données et requêtes auxquelles on veut répondre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  <p:sp>
        <p:nvSpPr>
          <p:cNvPr id="146" name="Google Shape;146;p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On trouve un pourcentage de la population en sous nutrition en 2017 : entre  7.1 % et 7.26 %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J’ai choisi de créer une fourchette car dans les données, je comptabilise les faibles valeurs ‘&lt;0,1’ (inférieur à 0,1 millions de personnes)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En moyenne l’Homme a besoin entre 2000 et 2400 calories, en cas d’activité modéré entre 2600 et 2800 calories et en cas d’activité sportive et/ou intense on peut dépasser les 3000 calories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Source : nutriandco.com</a:t>
            </a:r>
            <a:br>
              <a:rPr lang="fr-FR" dirty="0"/>
            </a:br>
            <a:br>
              <a:rPr lang="fr-FR" dirty="0"/>
            </a:br>
            <a:r>
              <a:rPr lang="fr-FR" dirty="0"/>
              <a:t>J’ai donc pris une valeur de 2400 calories moyenne par personne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Nombre théorique de personnes qui pourraient être nourries en 2017 : 8367593850 personnes. Equivalent à 110.86 % de la population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dirty="0"/>
          </a:p>
        </p:txBody>
      </p:sp>
      <p:sp>
        <p:nvSpPr>
          <p:cNvPr id="160" name="Google Shape;160;p6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Nombre théorique de personnes qui pourraient être nourries avec des végétaux en 2017 : 6904305684 personnes. Equivalent à 91.47 % de la population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4) Répartition de la disponibilité intérieure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2D33D-C031-6266-2720-22A962A8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3" y="1963906"/>
            <a:ext cx="9769311" cy="4773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2EDAF6C-957E-077C-3841-72491F65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89" y="3697299"/>
            <a:ext cx="4166981" cy="2432700"/>
          </a:xfrm>
          <a:prstGeom prst="rect">
            <a:avLst/>
          </a:prstGeom>
        </p:spPr>
      </p:pic>
      <p:pic>
        <p:nvPicPr>
          <p:cNvPr id="6" name="Image 5" descr="Une image contenant texte, capture d’écran, Caractère coloré, Parallèle">
            <a:extLst>
              <a:ext uri="{FF2B5EF4-FFF2-40B4-BE49-F238E27FC236}">
                <a16:creationId xmlns:a16="http://schemas.microsoft.com/office/drawing/2014/main" id="{5CBDF8D4-B77A-F6A1-E43F-53C49056B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74" y="3104493"/>
            <a:ext cx="7742215" cy="3440286"/>
          </a:xfrm>
          <a:prstGeom prst="rect">
            <a:avLst/>
          </a:prstGeom>
        </p:spPr>
      </p:pic>
      <p:sp>
        <p:nvSpPr>
          <p:cNvPr id="7" name="Google Shape;167;p7">
            <a:extLst>
              <a:ext uri="{FF2B5EF4-FFF2-40B4-BE49-F238E27FC236}">
                <a16:creationId xmlns:a16="http://schemas.microsoft.com/office/drawing/2014/main" id="{05818F9A-8775-0335-6887-520E783D1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0000" y="2242532"/>
            <a:ext cx="10888664" cy="7457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dirty="0"/>
              <a:t>Proportion totale des principales céréales pour </a:t>
            </a:r>
            <a:r>
              <a:rPr lang="fr-FR" sz="2000" dirty="0"/>
              <a:t>l'alimentation</a:t>
            </a:r>
            <a:r>
              <a:rPr lang="fr-FR" dirty="0"/>
              <a:t> d'animaux est de : 36.14 %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dirty="0"/>
              <a:t>Proportion totale des principales céréales pour l'alimentation humaine est de : 42.78 %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4AFB25-F972-59D8-8C13-85D3E36F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3" y="2700794"/>
            <a:ext cx="5256914" cy="2572213"/>
          </a:xfrm>
          <a:prstGeom prst="rect">
            <a:avLst/>
          </a:prstGeom>
        </p:spPr>
      </p:pic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  <p:pic>
        <p:nvPicPr>
          <p:cNvPr id="5" name="Image 4" descr="Une image contenant texte, capture d’écran, ligne, Parallèle">
            <a:extLst>
              <a:ext uri="{FF2B5EF4-FFF2-40B4-BE49-F238E27FC236}">
                <a16:creationId xmlns:a16="http://schemas.microsoft.com/office/drawing/2014/main" id="{4519F493-DA14-6DBF-205A-D2237A30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07" y="2324792"/>
            <a:ext cx="8561184" cy="4086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594</Words>
  <Application>Microsoft Office PowerPoint</Application>
  <PresentationFormat>Grand écran</PresentationFormat>
  <Paragraphs>46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Noto Sans Symbols</vt:lpstr>
      <vt:lpstr>Century Gothic</vt:lpstr>
      <vt:lpstr>Entre guillemets</vt:lpstr>
      <vt:lpstr>Étude sur l’alimentation dans le monde</vt:lpstr>
      <vt:lpstr>Contexte</vt:lpstr>
      <vt:lpstr>Méthodologie de l’analyse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9) Liste des 10 pays qui ont la plus forte disponibilité alimentaire par habitant</vt:lpstr>
      <vt:lpstr>9) Liste des 10 pays qui ont la plus faible disponibilité alimentaire par habitant</vt:lpstr>
      <vt:lpstr>10) Étude sur le manioc en Thaïlande</vt:lpstr>
      <vt:lpstr>11) Analyses complémentaires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dc:creator>JeY jEy</dc:creator>
  <cp:lastModifiedBy>Kilian Matignon</cp:lastModifiedBy>
  <cp:revision>8</cp:revision>
  <dcterms:created xsi:type="dcterms:W3CDTF">2023-03-17T20:58:30Z</dcterms:created>
  <dcterms:modified xsi:type="dcterms:W3CDTF">2023-11-14T13:35:47Z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